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78" r:id="rId4"/>
    <p:sldId id="259" r:id="rId5"/>
    <p:sldId id="27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24"/>
  </p:normalViewPr>
  <p:slideViewPr>
    <p:cSldViewPr snapToGrid="0" snapToObjects="1">
      <p:cViewPr varScale="1">
        <p:scale>
          <a:sx n="107" d="100"/>
          <a:sy n="107" d="100"/>
        </p:scale>
        <p:origin x="17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B941CA-CDEB-1744-A793-B32B7CA2C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7A8020-F066-354D-B214-ABC026A70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406D12-B428-0641-ABDD-D863A226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DA0D44-DE55-7D4B-B6BA-153A78C5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BD86E8-0BD4-A64E-9604-1BE3CE78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3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38C7B4-1B55-254F-8D3B-C9159345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6785DC-2D7A-A744-AE7C-A275C06FA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3A7C9C-0ABB-DE41-966C-98FAD443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7FCCF2-658A-1042-8ACE-99607B7BA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C7BA90-1DF6-A74C-8AAF-6629C507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64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39FB786-6332-2E42-AECD-8318C19C2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FA2D479-77BB-5544-99D7-4194E4F30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C4C2A9-CCC5-2C49-A181-70C36C06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3AD05A-43E7-DE41-9C8B-7201BA42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06A0E1-7199-7146-9B84-109378CDF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32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7B684C-2DD7-8E41-84D7-D18635FB2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C6ED72-35C5-1048-8CF4-5F6168AC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343009-44D8-7C49-8ECF-0EE57EE47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36238D-337D-ED4D-AD6A-8F551EE3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4BC36C-97A3-E947-8398-E100A0CE6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45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4B2D7D-86A7-6F41-B735-5EEEFDC9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F2AA171-C5D5-7E44-97AF-F45D59E53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390DDB-347D-1641-BE1C-4C39E0C3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5DE5BF-7C79-0940-A0C9-842443CB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67DBEA-A828-B44F-BE31-FBEAA697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29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0592F-46F2-BE43-8731-7B1436EE9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DAB561-C1B0-4742-8D26-81F3F215D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BABDE9-9675-054F-AC21-A9FA7ABEF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BC08E0-1BD6-1C40-B3D3-79DEC5E5A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2B15A0-E130-1245-AB39-6A8F53E4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DF02C6-A4AF-B04D-8DC0-9FB558EF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57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6B7B9-337D-834F-80A4-306CE78C3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F6D601-DD49-FD49-A7F1-0AE301C37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650D5E-81DB-4D47-AA8A-419AC3D25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84F3DDD-9730-0C43-A4AA-6A6764038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697374-2F94-0849-8972-567EBC2AC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EA6820F-D989-0448-ABF8-B5A3B952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7D3963-7D2C-114D-B6B0-71EC872D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1CF7680-C8F9-3242-9265-EB438F6E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02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B8A229-6B4D-C047-B155-FF9876889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43AF32-18CD-1245-AB71-3C97D316B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4E5E91-D2E2-C948-8266-31F9E6E10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8E325E-237C-9940-9938-3D7BD5760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92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5B8CDA7-3E8E-7F4B-A2F3-0578B4047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1DACFB-3AE9-184F-A033-A5240260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BC818F-1B65-984F-9C0F-8CBBC5924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43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4D647-F6C2-6642-81FA-F1CF6A60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F506C1-6A04-F74E-88DD-E8222A6F8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33CBFE-2423-AB41-AC44-332371682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86AEBB-C593-8249-B7B7-A88E2092C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426F74-C30C-1743-88A5-6D87AB8DA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740F45-C93A-9440-9C7F-851BD06EC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37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D494C8-C03E-EF4F-AE30-65889BB0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ACDE507-85B7-8749-ABE6-55432B68C9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AE802E8-7BF5-4142-8F39-1EEE624C3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9CF05C-1BC9-D54B-9EDC-0FFDDD6D0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A512D-9761-754D-A7BB-5A15939CD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2FE4D2-4F62-D644-BDED-FD082626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23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DF3415-E7B6-544B-A99F-B251BED97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B06870-6777-AF4C-9B25-4C6DDE66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370D03-D325-C640-9871-84F93A4C9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D2E51-D102-4C44-8876-A469C5207572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8BC9BE-91A5-E04B-BAA7-44A18DE5AB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75AC11-850F-124C-8699-3428B9904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60190-D11C-1749-98B0-CFDD297E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73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tf.org/rfc/ien/ien137.tx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</a:t>
            </a:r>
            <a:r>
              <a:rPr lang="ru-RU" dirty="0"/>
              <a:t>9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Data structures</a:t>
            </a:r>
            <a:r>
              <a:rPr lang="ru-RU" dirty="0"/>
              <a:t> (</a:t>
            </a:r>
            <a:r>
              <a:rPr lang="en-US" dirty="0"/>
              <a:t>cont.)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/>
              <a:t>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510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1430F-0D25-B04B-A1DA-20819780F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strings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D2A6A-AE41-A044-BDF3-6E755C997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strings are byte sequences of variable size</a:t>
            </a:r>
          </a:p>
          <a:p>
            <a:r>
              <a:rPr lang="en-US" dirty="0"/>
              <a:t>There are two logical possibilities:</a:t>
            </a:r>
          </a:p>
          <a:p>
            <a:pPr lvl="1"/>
            <a:r>
              <a:rPr lang="en-US" dirty="0"/>
              <a:t>Using a terminator byte at the end of the string (example: C ASCIIZ strings)</a:t>
            </a:r>
          </a:p>
          <a:p>
            <a:pPr lvl="1"/>
            <a:r>
              <a:rPr lang="en-US" dirty="0"/>
              <a:t>Prepending a counter before beginning of the string (example: Pascal strings)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962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EE96C0-D90C-5341-9276-22951F27F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Terminator byte (ASCIIZ)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5066C6-877C-D04E-AAA9-86FEFDE5F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C, 0x00 byte is used as end of string terminator</a:t>
            </a:r>
          </a:p>
          <a:p>
            <a:r>
              <a:rPr lang="en-US" dirty="0"/>
              <a:t>In Unix text files, ‘\n’ (0x0A byte) is used as end of line</a:t>
            </a:r>
          </a:p>
          <a:p>
            <a:r>
              <a:rPr lang="en-US" dirty="0"/>
              <a:t>In DOS/Windows text files, ’\r\n’ byte pair is used as end of line</a:t>
            </a:r>
          </a:p>
          <a:p>
            <a:pPr lvl="1"/>
            <a:r>
              <a:rPr lang="en-US" dirty="0"/>
              <a:t>This dates back to 1960s religious wars on how to interpret ASCII standard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You can have strings of unlimited length</a:t>
            </a:r>
          </a:p>
          <a:p>
            <a:pPr lvl="1"/>
            <a:r>
              <a:rPr lang="en-US" dirty="0"/>
              <a:t>For long strings, terminator byte is cheaper (less metadata per volume of text)</a:t>
            </a:r>
          </a:p>
          <a:p>
            <a:r>
              <a:rPr lang="en-US" dirty="0"/>
              <a:t>Disadvantage:</a:t>
            </a:r>
          </a:p>
          <a:p>
            <a:pPr lvl="1"/>
            <a:r>
              <a:rPr lang="en-US" dirty="0"/>
              <a:t>You need to scan all string to find its length</a:t>
            </a:r>
          </a:p>
          <a:p>
            <a:pPr lvl="1"/>
            <a:r>
              <a:rPr lang="en-US" dirty="0"/>
              <a:t>But you often need to know the length, for example to allocate memory for a copy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142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00BD8-18A1-5747-A707-1A1C2C8D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 before the string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852BDC-ABE1-5142-85E5-45DC81706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Disadvantages:</a:t>
            </a:r>
          </a:p>
          <a:p>
            <a:pPr lvl="1"/>
            <a:r>
              <a:rPr lang="en-US" dirty="0" err="1"/>
              <a:t>Bitness</a:t>
            </a:r>
            <a:r>
              <a:rPr lang="en-US" dirty="0"/>
              <a:t> of the counter implicitly limits the size of the string</a:t>
            </a:r>
          </a:p>
          <a:p>
            <a:pPr lvl="1"/>
            <a:r>
              <a:rPr lang="en-US" dirty="0"/>
              <a:t>For example, in Pascal, strings are limited by 255 bytes</a:t>
            </a:r>
          </a:p>
          <a:p>
            <a:pPr lvl="1"/>
            <a:r>
              <a:rPr lang="en-US" dirty="0"/>
              <a:t>Long (32-bit) counters create significant memory overhead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It is easy to find the size of the string</a:t>
            </a:r>
          </a:p>
          <a:p>
            <a:r>
              <a:rPr lang="en-US" dirty="0"/>
              <a:t>Actually, many languages (Python, Java, even C++ STL) use strings with counters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02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8BB36C-AA7D-D64D-BEF8-06DE97FB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Packed structures (bit fields)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2C00C3-D034-3C49-B5F9-E367E4AA4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situation, when you need to store information which is not multiple of 8 bit</a:t>
            </a:r>
          </a:p>
          <a:p>
            <a:pPr lvl="1"/>
            <a:r>
              <a:rPr lang="en-US" dirty="0"/>
              <a:t>Unsigned number between 0 and 63</a:t>
            </a:r>
          </a:p>
          <a:p>
            <a:pPr lvl="1"/>
            <a:r>
              <a:rPr lang="en-US" dirty="0"/>
              <a:t>ASCII character (it is actually 7-bit)</a:t>
            </a:r>
          </a:p>
          <a:p>
            <a:pPr lvl="1"/>
            <a:r>
              <a:rPr lang="en-US" dirty="0"/>
              <a:t>A set of 300 items</a:t>
            </a:r>
          </a:p>
          <a:p>
            <a:pPr lvl="1"/>
            <a:r>
              <a:rPr lang="en-US" dirty="0"/>
              <a:t>CdM-8 register number</a:t>
            </a:r>
          </a:p>
          <a:p>
            <a:r>
              <a:rPr lang="en-US" dirty="0"/>
              <a:t>Obvious solution: round the number of bits up to multiple of 8</a:t>
            </a:r>
          </a:p>
          <a:p>
            <a:pPr lvl="1"/>
            <a:r>
              <a:rPr lang="en-US" dirty="0"/>
              <a:t>Advantage: data are easy to process</a:t>
            </a:r>
          </a:p>
          <a:p>
            <a:pPr lvl="1"/>
            <a:r>
              <a:rPr lang="en-US" dirty="0"/>
              <a:t>Disadvantage: you lose memory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807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423BD2-84D0-6F46-86D3-554F1958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fields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E62E05-EDAE-9844-A33D-5ED52B309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often see data formats, when data fields are packed into bytes</a:t>
            </a:r>
          </a:p>
          <a:p>
            <a:r>
              <a:rPr lang="en-US" dirty="0"/>
              <a:t>These fields are called bit fields</a:t>
            </a:r>
          </a:p>
          <a:p>
            <a:r>
              <a:rPr lang="en-US" dirty="0"/>
              <a:t>Example: CdM-8 instruction with two registers: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C, there is support for bit fields in structures </a:t>
            </a:r>
            <a:br>
              <a:rPr lang="en-US" dirty="0"/>
            </a:br>
            <a:r>
              <a:rPr lang="en-US" dirty="0"/>
              <a:t>(but you probably won’t study it)</a:t>
            </a:r>
          </a:p>
          <a:p>
            <a:r>
              <a:rPr lang="en-US" dirty="0"/>
              <a:t>In assemblers, there is no support, but you easy can implement them using shifts and bitwise logical instructions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DB9CACC-BEB9-FE40-A1AF-95BF96CFA5DF}"/>
              </a:ext>
            </a:extLst>
          </p:cNvPr>
          <p:cNvSpPr/>
          <p:nvPr/>
        </p:nvSpPr>
        <p:spPr>
          <a:xfrm>
            <a:off x="2458192" y="3325091"/>
            <a:ext cx="1828800" cy="641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Opcode (4 bit)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E80AED9-2A57-6D4B-BB6E-D46E9BE25AF0}"/>
              </a:ext>
            </a:extLst>
          </p:cNvPr>
          <p:cNvSpPr/>
          <p:nvPr/>
        </p:nvSpPr>
        <p:spPr>
          <a:xfrm>
            <a:off x="4286992" y="3325091"/>
            <a:ext cx="914400" cy="6412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(2 bit)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A0D1A39-2E64-E84F-825E-599828A9C500}"/>
              </a:ext>
            </a:extLst>
          </p:cNvPr>
          <p:cNvSpPr/>
          <p:nvPr/>
        </p:nvSpPr>
        <p:spPr>
          <a:xfrm>
            <a:off x="5201392" y="3325090"/>
            <a:ext cx="914400" cy="64126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Rd</a:t>
            </a:r>
          </a:p>
          <a:p>
            <a:pPr algn="ctr"/>
            <a:r>
              <a:rPr lang="en-US" dirty="0"/>
              <a:t>(2 bit)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087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1CE625-6ECD-3243-BB43-A670A317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field example in CdM-8 assembly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FD474A-202A-2441-A78B-8AF15EBAC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# Get register number from instruction labelled t:</a:t>
            </a:r>
          </a:p>
          <a:p>
            <a:pPr marL="0" indent="0">
              <a:buNone/>
            </a:pPr>
            <a:r>
              <a:rPr lang="en-US" dirty="0"/>
              <a:t>    	</a:t>
            </a:r>
            <a:r>
              <a:rPr lang="en-US" dirty="0" err="1"/>
              <a:t>asect</a:t>
            </a:r>
            <a:r>
              <a:rPr lang="en-US" dirty="0"/>
              <a:t> 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ldi</a:t>
            </a:r>
            <a:r>
              <a:rPr lang="en-US" dirty="0"/>
              <a:t> r1, t</a:t>
            </a:r>
          </a:p>
          <a:p>
            <a:pPr marL="0" indent="0">
              <a:buNone/>
            </a:pPr>
            <a:r>
              <a:rPr lang="en-US" dirty="0"/>
              <a:t>t:  	</a:t>
            </a:r>
            <a:r>
              <a:rPr lang="en-US" dirty="0" err="1"/>
              <a:t>ld</a:t>
            </a:r>
            <a:r>
              <a:rPr lang="en-US" dirty="0"/>
              <a:t> r1,r0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ldi</a:t>
            </a:r>
            <a:r>
              <a:rPr lang="en-US" dirty="0"/>
              <a:t> r1,0b00001100</a:t>
            </a:r>
          </a:p>
          <a:p>
            <a:pPr marL="0" indent="0">
              <a:buNone/>
            </a:pPr>
            <a:r>
              <a:rPr lang="en-US" dirty="0"/>
              <a:t>	and r0,r1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shr</a:t>
            </a:r>
            <a:r>
              <a:rPr lang="en-US" dirty="0"/>
              <a:t> r1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shr</a:t>
            </a:r>
            <a:r>
              <a:rPr lang="en-US" dirty="0"/>
              <a:t> r1</a:t>
            </a:r>
          </a:p>
          <a:p>
            <a:pPr marL="0" indent="0">
              <a:buNone/>
            </a:pPr>
            <a:r>
              <a:rPr lang="en-US" dirty="0"/>
              <a:t>	halt</a:t>
            </a:r>
          </a:p>
          <a:p>
            <a:pPr marL="0" indent="0">
              <a:buNone/>
            </a:pPr>
            <a:r>
              <a:rPr lang="en-US" dirty="0"/>
              <a:t>	end    </a:t>
            </a:r>
          </a:p>
        </p:txBody>
      </p:sp>
    </p:spTree>
    <p:extLst>
      <p:ext uri="{BB962C8B-B14F-4D97-AF65-F5344CB8AC3E}">
        <p14:creationId xmlns:p14="http://schemas.microsoft.com/office/powerpoint/2010/main" val="288544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8DD457-56B8-5140-9520-C7694041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 records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EDD879-EECF-8845-BC3E-86881926F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person</a:t>
            </a:r>
          </a:p>
          <a:p>
            <a:r>
              <a:rPr lang="en-US" dirty="0"/>
              <a:t>In University, there are two types of people: students and staff</a:t>
            </a:r>
          </a:p>
          <a:p>
            <a:r>
              <a:rPr lang="en-US" dirty="0"/>
              <a:t>Students have attributes: name, SRN, course (year of admission), faculty and group </a:t>
            </a:r>
            <a:br>
              <a:rPr lang="en-US" dirty="0"/>
            </a:br>
            <a:r>
              <a:rPr lang="en-US" dirty="0"/>
              <a:t>(in NSU, faculty and year of admission are encoded in group number)</a:t>
            </a:r>
          </a:p>
          <a:p>
            <a:r>
              <a:rPr lang="en-US" dirty="0"/>
              <a:t>Staff have attributes: name, payroll number, faculty or department, position</a:t>
            </a:r>
          </a:p>
          <a:p>
            <a:r>
              <a:rPr lang="en-US" dirty="0"/>
              <a:t>But sometimes you need a dataset, containing both students and staff</a:t>
            </a:r>
          </a:p>
        </p:txBody>
      </p:sp>
    </p:spTree>
    <p:extLst>
      <p:ext uri="{BB962C8B-B14F-4D97-AF65-F5344CB8AC3E}">
        <p14:creationId xmlns:p14="http://schemas.microsoft.com/office/powerpoint/2010/main" val="730625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F4DFE8-4050-244D-B2AD-F54B74B2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Tagged variant records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4F939F-A03D-D14E-BCE0-020964EBF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Tagged record has a tag: a field designating the record type</a:t>
            </a:r>
          </a:p>
          <a:p>
            <a:r>
              <a:rPr lang="en-US" dirty="0"/>
              <a:t>Tag must be placed on a fixed position in the structure, </a:t>
            </a:r>
            <a:br>
              <a:rPr lang="en-US" dirty="0"/>
            </a:br>
            <a:r>
              <a:rPr lang="en-US" dirty="0"/>
              <a:t>so any code working with the structure can find the tag</a:t>
            </a:r>
          </a:p>
          <a:p>
            <a:r>
              <a:rPr lang="en-US" dirty="0"/>
              <a:t>Variant records can be of fixed or variable length</a:t>
            </a:r>
          </a:p>
          <a:p>
            <a:r>
              <a:rPr lang="en-US" dirty="0"/>
              <a:t>C union is </a:t>
            </a:r>
            <a:r>
              <a:rPr lang="en-US" i="1" dirty="0"/>
              <a:t>not</a:t>
            </a:r>
            <a:r>
              <a:rPr lang="en-US" dirty="0"/>
              <a:t> a tagged record</a:t>
            </a:r>
          </a:p>
          <a:p>
            <a:pPr lvl="1"/>
            <a:r>
              <a:rPr lang="en-US" dirty="0"/>
              <a:t>But you can use struct with tags and union fields </a:t>
            </a:r>
            <a:br>
              <a:rPr lang="en-US" dirty="0"/>
            </a:br>
            <a:r>
              <a:rPr lang="en-US" dirty="0"/>
              <a:t>to implement a tagged record</a:t>
            </a:r>
          </a:p>
          <a:p>
            <a:r>
              <a:rPr lang="en-US" dirty="0"/>
              <a:t>Dynamically typed languages, like Python or JavaScript, </a:t>
            </a:r>
            <a:br>
              <a:rPr lang="en-US" dirty="0"/>
            </a:br>
            <a:r>
              <a:rPr lang="en-US" dirty="0"/>
              <a:t>usually have type tags attached to all values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766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C6336-1195-584B-B90D-7F2822B9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codes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52476C-F352-3041-B3E8-E1424EDAD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Prefix code can be seen as sequence of tagged variant records of variable size</a:t>
            </a:r>
          </a:p>
          <a:p>
            <a:r>
              <a:rPr lang="en-US" dirty="0"/>
              <a:t>A prefix can be seen as a record tag </a:t>
            </a:r>
            <a:br>
              <a:rPr lang="en-US" dirty="0"/>
            </a:br>
            <a:r>
              <a:rPr lang="en-US" dirty="0"/>
              <a:t>encoding length and structure of following data</a:t>
            </a:r>
          </a:p>
          <a:p>
            <a:r>
              <a:rPr lang="en-US" dirty="0"/>
              <a:t>In properly constructed prefix code, </a:t>
            </a:r>
            <a:r>
              <a:rPr lang="en" dirty="0"/>
              <a:t>entire set of possible encoded values ("codewords") must not contain </a:t>
            </a:r>
            <a:r>
              <a:rPr lang="en" i="1" dirty="0"/>
              <a:t>any</a:t>
            </a:r>
            <a:r>
              <a:rPr lang="en" dirty="0"/>
              <a:t> values that start with any </a:t>
            </a:r>
            <a:r>
              <a:rPr lang="en" i="1" dirty="0"/>
              <a:t>other</a:t>
            </a:r>
            <a:r>
              <a:rPr lang="en" dirty="0"/>
              <a:t> value in the set</a:t>
            </a:r>
          </a:p>
          <a:p>
            <a:r>
              <a:rPr lang="en" dirty="0"/>
              <a:t>Prefix codes are important because you can uniquely decode them</a:t>
            </a:r>
          </a:p>
        </p:txBody>
      </p:sp>
    </p:spTree>
    <p:extLst>
      <p:ext uri="{BB962C8B-B14F-4D97-AF65-F5344CB8AC3E}">
        <p14:creationId xmlns:p14="http://schemas.microsoft.com/office/powerpoint/2010/main" val="3236035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FC365A-952A-914C-9283-B86A83A07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codes: examples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CCAC49-1F6C-F54F-A8CC-C0699809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Phone number with area code</a:t>
            </a:r>
          </a:p>
          <a:p>
            <a:pPr lvl="1"/>
            <a:r>
              <a:rPr lang="en-US" dirty="0"/>
              <a:t>Local phone number for stationary phones (7 digits in Novosibirsk)</a:t>
            </a:r>
          </a:p>
          <a:p>
            <a:pPr lvl="1"/>
            <a:r>
              <a:rPr lang="en-US" dirty="0"/>
              <a:t>Intercity call (Ru): 8-area code-7 digit local number </a:t>
            </a:r>
            <a:br>
              <a:rPr lang="en-US" dirty="0"/>
            </a:br>
            <a:r>
              <a:rPr lang="en-US" dirty="0"/>
              <a:t>(maybe padded with leading 2)</a:t>
            </a:r>
          </a:p>
          <a:p>
            <a:pPr lvl="1"/>
            <a:r>
              <a:rPr lang="en-US" dirty="0"/>
              <a:t>No local phone number in Russia can start with 8</a:t>
            </a:r>
          </a:p>
          <a:p>
            <a:pPr lvl="1"/>
            <a:r>
              <a:rPr lang="en-US" dirty="0"/>
              <a:t>International call: +Country code-area code-local number</a:t>
            </a:r>
          </a:p>
          <a:p>
            <a:pPr lvl="1"/>
            <a:r>
              <a:rPr lang="en-US" dirty="0"/>
              <a:t>Country codes are of variable length and actually use prefix system themselves</a:t>
            </a:r>
          </a:p>
          <a:p>
            <a:pPr lvl="1"/>
            <a:r>
              <a:rPr lang="en-US" dirty="0"/>
              <a:t>For example, +7 is formerly USSR numbering scheme.  </a:t>
            </a:r>
            <a:br>
              <a:rPr lang="en-US" dirty="0"/>
            </a:br>
            <a:r>
              <a:rPr lang="en-US" dirty="0"/>
              <a:t>In 1990s, most ex-USSR countries took their own country codes.</a:t>
            </a:r>
            <a:br>
              <a:rPr lang="en-US" dirty="0"/>
            </a:br>
            <a:r>
              <a:rPr lang="en-US" dirty="0"/>
              <a:t>Ru and </a:t>
            </a:r>
            <a:r>
              <a:rPr lang="en-US" dirty="0" err="1"/>
              <a:t>Kz</a:t>
            </a:r>
            <a:r>
              <a:rPr lang="en-US" dirty="0"/>
              <a:t> still share 7 prefix, with 76 and 77 codes for </a:t>
            </a:r>
            <a:r>
              <a:rPr lang="en-US" dirty="0" err="1"/>
              <a:t>Kz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70..72 unused and rest of the codes for Ru</a:t>
            </a:r>
          </a:p>
        </p:txBody>
      </p:sp>
    </p:spTree>
    <p:extLst>
      <p:ext uri="{BB962C8B-B14F-4D97-AF65-F5344CB8AC3E}">
        <p14:creationId xmlns:p14="http://schemas.microsoft.com/office/powerpoint/2010/main" val="212361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833B9-2D49-CC4E-8A55-DEB338CD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Endianness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BDA491-C24E-5F40-AEFD-7666E3AF1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number containing &gt; 8 bits</a:t>
            </a:r>
          </a:p>
          <a:p>
            <a:r>
              <a:rPr lang="en-US" dirty="0"/>
              <a:t>It takes several bytes -&gt; it’s a data structure</a:t>
            </a:r>
          </a:p>
          <a:p>
            <a:r>
              <a:rPr lang="en-US" dirty="0"/>
              <a:t>It seems to be simple</a:t>
            </a:r>
          </a:p>
          <a:p>
            <a:r>
              <a:rPr lang="en-US" dirty="0"/>
              <a:t>But really, how to layout it in memory?</a:t>
            </a:r>
          </a:p>
          <a:p>
            <a:r>
              <a:rPr lang="en-US" dirty="0"/>
              <a:t>There are two logical possibilities </a:t>
            </a:r>
          </a:p>
          <a:p>
            <a:pPr lvl="1"/>
            <a:r>
              <a:rPr lang="en-US" dirty="0"/>
              <a:t>(and I know one illogical)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795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DF18B-970C-8747-824D-435F0E77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examples of prefix codes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D66BB9-E2E3-774C-906A-2B2CBFE9D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Huffman code (you will study it in C programming course)</a:t>
            </a:r>
          </a:p>
          <a:p>
            <a:r>
              <a:rPr lang="en-US" dirty="0"/>
              <a:t>Morse code </a:t>
            </a:r>
          </a:p>
          <a:p>
            <a:r>
              <a:rPr lang="en-US" dirty="0"/>
              <a:t>UTF-8 encoding</a:t>
            </a:r>
          </a:p>
          <a:p>
            <a:pPr lvl="1"/>
            <a:r>
              <a:rPr lang="en-US" dirty="0"/>
              <a:t>Not only prefix, but self-synchronizing</a:t>
            </a:r>
          </a:p>
          <a:p>
            <a:pPr lvl="1"/>
            <a:r>
              <a:rPr lang="en-US" dirty="0"/>
              <a:t>If you start decoding from wrong position (not from the prefix), </a:t>
            </a:r>
            <a:br>
              <a:rPr lang="en-US" dirty="0"/>
            </a:br>
            <a:r>
              <a:rPr lang="en-US" dirty="0"/>
              <a:t>you can detect this and skip to next valid prefix</a:t>
            </a:r>
          </a:p>
          <a:p>
            <a:pPr lvl="1"/>
            <a:r>
              <a:rPr lang="en-US" dirty="0"/>
              <a:t>Most other prefix codes do not have this property</a:t>
            </a:r>
          </a:p>
          <a:p>
            <a:r>
              <a:rPr lang="en-US" dirty="0"/>
              <a:t>Many machine languages</a:t>
            </a:r>
          </a:p>
          <a:p>
            <a:pPr lvl="1"/>
            <a:r>
              <a:rPr lang="en-US" dirty="0"/>
              <a:t>CdM-8 ISA has 1-byte and 2-byte instructions, selected by opcode</a:t>
            </a:r>
          </a:p>
          <a:p>
            <a:pPr lvl="1"/>
            <a:r>
              <a:rPr lang="en-US" dirty="0"/>
              <a:t>x86 and VAX ISA have even more complex encoding schemes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4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F463A-B142-174B-B454-448EA8C8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UTF-8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D79DCF4-FB83-AF4E-9B0C-E51AAC5F067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930400"/>
          <a:ext cx="10515600" cy="3122452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111327804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8797657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9936077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0021370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9812009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3155015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226331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81202433"/>
                    </a:ext>
                  </a:extLst>
                </a:gridCol>
              </a:tblGrid>
              <a:tr h="950312">
                <a:tc>
                  <a:txBody>
                    <a:bodyPr/>
                    <a:lstStyle/>
                    <a:p>
                      <a:r>
                        <a:rPr lang="en"/>
                        <a:t>Number</a:t>
                      </a:r>
                      <a:br>
                        <a:rPr lang="en"/>
                      </a:br>
                      <a:r>
                        <a:rPr lang="en"/>
                        <a:t>of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Bits for</a:t>
                      </a:r>
                      <a:br>
                        <a:rPr lang="en"/>
                      </a:br>
                      <a:r>
                        <a:rPr lang="en"/>
                        <a:t>code point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First</a:t>
                      </a:r>
                      <a:br>
                        <a:rPr lang="en"/>
                      </a:br>
                      <a:r>
                        <a:rPr lang="en"/>
                        <a:t>code point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Last</a:t>
                      </a:r>
                      <a:br>
                        <a:rPr lang="en"/>
                      </a:br>
                      <a:r>
                        <a:rPr lang="en"/>
                        <a:t>code point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Byte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Byte 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Byte 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Byte 4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727863"/>
                  </a:ext>
                </a:extLst>
              </a:tr>
              <a:tr h="543035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7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U+007F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0xxxxxxx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866525"/>
                  </a:ext>
                </a:extLst>
              </a:tr>
              <a:tr h="543035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U+0080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U+07FF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110xxxxx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208910"/>
                  </a:ext>
                </a:extLst>
              </a:tr>
              <a:tr h="543035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16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U+0800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U+FFFF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1110xxxx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479837"/>
                  </a:ext>
                </a:extLst>
              </a:tr>
              <a:tr h="543035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4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U+10000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U+10FFFF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11110xxx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 dirty="0"/>
                        <a:t>10xxxxxx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85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475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72392-B070-624F-B428-FC53F92B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Machine-readable languages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F20C1A-45C3-0049-9AF8-FABBE1E0C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hard to draw a line between complex prefix code and a language</a:t>
            </a:r>
          </a:p>
          <a:p>
            <a:r>
              <a:rPr lang="en-US" dirty="0"/>
              <a:t>Machine-readable language must be uniquely decodable</a:t>
            </a:r>
          </a:p>
          <a:p>
            <a:r>
              <a:rPr lang="en-US" dirty="0"/>
              <a:t>Natural languages do not have this property</a:t>
            </a:r>
          </a:p>
          <a:p>
            <a:r>
              <a:rPr lang="en-US" dirty="0"/>
              <a:t>Prefix codes are uniquely decodable, but most of them are too simple to be considered a language</a:t>
            </a:r>
          </a:p>
          <a:p>
            <a:r>
              <a:rPr lang="en-US" dirty="0"/>
              <a:t>Many computer languages actually are not prefix codes </a:t>
            </a:r>
            <a:br>
              <a:rPr lang="en-US" dirty="0"/>
            </a:br>
            <a:r>
              <a:rPr lang="en-US" dirty="0"/>
              <a:t>you need some kind of backtracking to properly parse them</a:t>
            </a:r>
          </a:p>
          <a:p>
            <a:r>
              <a:rPr lang="en-US" dirty="0"/>
              <a:t>For example, in C, a + sign is an operator on its own </a:t>
            </a:r>
            <a:br>
              <a:rPr lang="en-US" dirty="0"/>
            </a:br>
            <a:r>
              <a:rPr lang="en-US" dirty="0"/>
              <a:t>and a prefix of ++ and += operators</a:t>
            </a:r>
          </a:p>
        </p:txBody>
      </p:sp>
    </p:spTree>
    <p:extLst>
      <p:ext uri="{BB962C8B-B14F-4D97-AF65-F5344CB8AC3E}">
        <p14:creationId xmlns:p14="http://schemas.microsoft.com/office/powerpoint/2010/main" val="2908176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CB150-5C96-F34E-99BB-8441B692E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Parsers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39D032-E94F-674E-A8F2-CADCCD127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</a:t>
            </a:r>
            <a:r>
              <a:rPr lang="en-US" dirty="0" err="1"/>
              <a:t>lexers</a:t>
            </a:r>
            <a:r>
              <a:rPr lang="en-US" dirty="0"/>
              <a:t> and parsers is rather complex task, </a:t>
            </a:r>
            <a:br>
              <a:rPr lang="en-US" dirty="0"/>
            </a:br>
            <a:r>
              <a:rPr lang="en-US" dirty="0"/>
              <a:t>so we won’t go into this now</a:t>
            </a:r>
          </a:p>
          <a:p>
            <a:r>
              <a:rPr lang="en-US" dirty="0"/>
              <a:t>You will have courses dedicated to this topic</a:t>
            </a:r>
          </a:p>
          <a:p>
            <a:r>
              <a:rPr lang="en-US" dirty="0"/>
              <a:t>But it is much </a:t>
            </a:r>
            <a:r>
              <a:rPr lang="en-US" dirty="0" err="1"/>
              <a:t>simplier</a:t>
            </a:r>
            <a:r>
              <a:rPr lang="en-US" dirty="0"/>
              <a:t> than you might think</a:t>
            </a:r>
          </a:p>
          <a:p>
            <a:pPr lvl="1"/>
            <a:r>
              <a:rPr lang="en-US" dirty="0"/>
              <a:t>Tools to generate parsers based on formal description of the syntax</a:t>
            </a:r>
          </a:p>
          <a:p>
            <a:pPr lvl="1"/>
            <a:r>
              <a:rPr lang="en-US" dirty="0"/>
              <a:t>Regular approaches to manually writing a parser</a:t>
            </a:r>
          </a:p>
          <a:p>
            <a:pPr lvl="1"/>
            <a:r>
              <a:rPr lang="en-US" dirty="0"/>
              <a:t>Actually, when you learn rules for describing the syntax, </a:t>
            </a:r>
            <a:br>
              <a:rPr lang="en-US" dirty="0"/>
            </a:br>
            <a:r>
              <a:rPr lang="en-US" dirty="0"/>
              <a:t>you probably can invent such </a:t>
            </a:r>
            <a:r>
              <a:rPr lang="en-US"/>
              <a:t>approach yourself </a:t>
            </a:r>
            <a:endParaRPr lang="ru-RU" dirty="0"/>
          </a:p>
          <a:p>
            <a:pPr lvl="1"/>
            <a:r>
              <a:rPr lang="en-US" dirty="0"/>
              <a:t>Parser libraries for many languages (XML, JSON, </a:t>
            </a:r>
            <a:r>
              <a:rPr lang="en-US" dirty="0" err="1"/>
              <a:t>yaml</a:t>
            </a:r>
            <a:r>
              <a:rPr lang="en-US" dirty="0"/>
              <a:t>)</a:t>
            </a:r>
          </a:p>
          <a:p>
            <a:r>
              <a:rPr lang="en-US" dirty="0"/>
              <a:t>You have one task (parsing a text representation of set) which is actually a simple parser</a:t>
            </a:r>
          </a:p>
        </p:txBody>
      </p:sp>
    </p:spTree>
    <p:extLst>
      <p:ext uri="{BB962C8B-B14F-4D97-AF65-F5344CB8AC3E}">
        <p14:creationId xmlns:p14="http://schemas.microsoft.com/office/powerpoint/2010/main" val="212525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12A547-FD00-2246-8446-8D4C8BEA9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endian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3D0AFA-BC4D-0247-B6DF-9228D55B0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order byte goes first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3A1B7D-3F4A-3142-A876-645D7E8D1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107" y="2866687"/>
            <a:ext cx="6930892" cy="331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7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44956C-1DF5-9D44-85E1-D9E12572F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endian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4F77EA-8386-324C-B5AC-63E9AFF00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famous big-endian ISA: IBM System/360, MC68000</a:t>
            </a:r>
          </a:p>
          <a:p>
            <a:r>
              <a:rPr lang="en-US" dirty="0"/>
              <a:t>Advantage: </a:t>
            </a:r>
          </a:p>
          <a:p>
            <a:pPr lvl="1"/>
            <a:r>
              <a:rPr lang="en-US" dirty="0"/>
              <a:t>byte-level hex dump reads like number (higher byte on the left)</a:t>
            </a:r>
          </a:p>
          <a:p>
            <a:pPr lvl="1"/>
            <a:r>
              <a:rPr lang="en-US" dirty="0"/>
              <a:t>I guess that’s because European got positional numbers from Arabs, </a:t>
            </a:r>
          </a:p>
          <a:p>
            <a:pPr lvl="1"/>
            <a:r>
              <a:rPr lang="en-US" dirty="0"/>
              <a:t>So numbers are written in opposite order (relative to text)</a:t>
            </a:r>
          </a:p>
          <a:p>
            <a:r>
              <a:rPr lang="en-US" dirty="0"/>
              <a:t>Disadvantage:</a:t>
            </a:r>
          </a:p>
          <a:p>
            <a:pPr lvl="1"/>
            <a:r>
              <a:rPr lang="en-US" dirty="0"/>
              <a:t>You cannot convert long * to short *</a:t>
            </a:r>
          </a:p>
          <a:p>
            <a:pPr lvl="1"/>
            <a:r>
              <a:rPr lang="en-US" dirty="0"/>
              <a:t>Converted pointer will point to upper half of long</a:t>
            </a:r>
          </a:p>
          <a:p>
            <a:pPr lvl="1"/>
            <a:r>
              <a:rPr lang="en-US" dirty="0"/>
              <a:t>This is probably not what you want</a:t>
            </a:r>
          </a:p>
          <a:p>
            <a:pPr lvl="1"/>
            <a:r>
              <a:rPr lang="en-US" dirty="0"/>
              <a:t>So many C compilers give a warning when you do such a conversion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73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47F740-21F8-EF42-AC53-D3EFA59BC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Little endian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F9EF8F-D0D9-E34B-965E-714287B43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 order byte goes first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F0E7D07-2AE1-E246-9F4B-3C778A0EB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7608" y="2601277"/>
            <a:ext cx="7205551" cy="357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35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41891-5E4D-0248-9DBE-B8405DB0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Little endian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3C1ACC-D112-AC44-827F-52FC58964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Lower byte goes first (at smaller address)</a:t>
            </a:r>
          </a:p>
          <a:p>
            <a:r>
              <a:rPr lang="en-US" dirty="0"/>
              <a:t>Most famous little-endian ISA: DEC VAX, x86</a:t>
            </a:r>
          </a:p>
          <a:p>
            <a:r>
              <a:rPr lang="en-US" dirty="0"/>
              <a:t>Advantage:</a:t>
            </a:r>
          </a:p>
          <a:p>
            <a:pPr lvl="1"/>
            <a:r>
              <a:rPr lang="en-US" dirty="0"/>
              <a:t>Results of long * to short * conversion are intuitively correct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It is hard to understand numeric values in byte-level hex dump</a:t>
            </a:r>
          </a:p>
          <a:p>
            <a:pPr lvl="1"/>
            <a:r>
              <a:rPr lang="en-US" dirty="0"/>
              <a:t>The code with pointer conversions is not portable to big-endian computers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43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0F2D6-8688-4347-88DA-9951B4697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endian ISA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BCC321-5476-234F-AE50-C84DA5D73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popular ISA, including ARM, are mixed endian</a:t>
            </a:r>
          </a:p>
          <a:p>
            <a:r>
              <a:rPr lang="en-US" dirty="0"/>
              <a:t>There is a bit in PSW or other configuration register, switching the CPU in big- or little-endian mode</a:t>
            </a:r>
          </a:p>
          <a:p>
            <a:r>
              <a:rPr lang="en-US" dirty="0"/>
              <a:t>Typically, a given OS supports only one endianness for all processes</a:t>
            </a:r>
          </a:p>
          <a:p>
            <a:r>
              <a:rPr lang="en-US" dirty="0"/>
              <a:t>Otherwise, it would be hard to exchange data between processes and between processes and kernel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65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5FF14-EBC7-6740-B8C5-345AB27E1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Illogical possibility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326E63-ACED-2044-8ECC-142FEBFF8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PDP-endianness:</a:t>
            </a:r>
          </a:p>
          <a:p>
            <a:pPr lvl="1"/>
            <a:r>
              <a:rPr lang="en-US" dirty="0"/>
              <a:t>On PDP-11, 16-bit integers are little-endian</a:t>
            </a:r>
          </a:p>
          <a:p>
            <a:pPr lvl="1"/>
            <a:r>
              <a:rPr lang="en-US" dirty="0"/>
              <a:t>But 32-bit integer is big endian (higher half is stored at lower address)</a:t>
            </a:r>
          </a:p>
          <a:p>
            <a:pPr lvl="1"/>
            <a:r>
              <a:rPr lang="en-US" dirty="0"/>
              <a:t>PDP-11 was 16-bit, but 32-bit endianness was sort of wired in hardware</a:t>
            </a:r>
          </a:p>
          <a:p>
            <a:pPr lvl="1"/>
            <a:r>
              <a:rPr lang="en-US" dirty="0"/>
              <a:t>MUL instruction stored 32-bit result of 16-bit multiplication in PDP-endian</a:t>
            </a:r>
          </a:p>
          <a:p>
            <a:pPr lvl="1"/>
            <a:r>
              <a:rPr lang="en-US" dirty="0"/>
              <a:t>PDP-11 32-bit successor, DEC VAX, was fully little endian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405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8C578-B8FA-DD46-B72E-57E3BF733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term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087EF9-0ACB-9741-BEBA-23098ECCE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Actually a citation from </a:t>
            </a:r>
            <a:r>
              <a:rPr lang="en" i="1" dirty="0"/>
              <a:t>Gulliver's Travels</a:t>
            </a:r>
            <a:endParaRPr lang="en" dirty="0"/>
          </a:p>
          <a:p>
            <a:r>
              <a:rPr lang="en-US" dirty="0"/>
              <a:t>Oldest document using this term AFAIK is </a:t>
            </a:r>
            <a:br>
              <a:rPr lang="en-US" dirty="0"/>
            </a:br>
            <a:r>
              <a:rPr lang="en" dirty="0"/>
              <a:t>IEN 137 (Internet Experiment Note) </a:t>
            </a:r>
            <a:br>
              <a:rPr lang="en" dirty="0"/>
            </a:br>
            <a:r>
              <a:rPr lang="en" dirty="0"/>
              <a:t>ON HOLY WARS AND A PLEA FOR PEACE </a:t>
            </a:r>
            <a:br>
              <a:rPr lang="en" dirty="0"/>
            </a:br>
            <a:r>
              <a:rPr lang="en" dirty="0"/>
              <a:t>by Danny Cohen, dated 1 April 1980</a:t>
            </a:r>
            <a:br>
              <a:rPr lang="en" dirty="0"/>
            </a:br>
            <a:r>
              <a:rPr lang="en" dirty="0">
                <a:hlinkClick r:id="rId2"/>
              </a:rPr>
              <a:t>https://www.ietf.org/rfc/ien/ien137.txt</a:t>
            </a:r>
            <a:endParaRPr lang="en" dirty="0"/>
          </a:p>
          <a:p>
            <a:r>
              <a:rPr lang="en" dirty="0"/>
              <a:t>Indeed, endianness is a big nuisance for </a:t>
            </a:r>
          </a:p>
          <a:p>
            <a:pPr lvl="1"/>
            <a:r>
              <a:rPr lang="en" dirty="0"/>
              <a:t>network protocols</a:t>
            </a:r>
          </a:p>
          <a:p>
            <a:pPr lvl="1"/>
            <a:r>
              <a:rPr lang="en" dirty="0"/>
              <a:t>data exchange formats</a:t>
            </a:r>
          </a:p>
          <a:p>
            <a:pPr lvl="1"/>
            <a:r>
              <a:rPr lang="en" dirty="0"/>
              <a:t>software portability (pointer conversion issue)</a:t>
            </a:r>
            <a:br>
              <a:rPr lang="en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185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1006</Words>
  <Application>Microsoft Macintosh PowerPoint</Application>
  <PresentationFormat>Широкоэкранный</PresentationFormat>
  <Paragraphs>198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Lecture 9  Data structures (cont.)</vt:lpstr>
      <vt:lpstr>Endianness</vt:lpstr>
      <vt:lpstr>Big endian</vt:lpstr>
      <vt:lpstr>Big endian</vt:lpstr>
      <vt:lpstr>Little endian</vt:lpstr>
      <vt:lpstr>Little endian</vt:lpstr>
      <vt:lpstr>Mixed endian ISA</vt:lpstr>
      <vt:lpstr>Illogical possibility</vt:lpstr>
      <vt:lpstr>History of the term</vt:lpstr>
      <vt:lpstr>Text strings</vt:lpstr>
      <vt:lpstr>Terminator byte (ASCIIZ)</vt:lpstr>
      <vt:lpstr>Counter before the string</vt:lpstr>
      <vt:lpstr>Packed structures (bit fields)</vt:lpstr>
      <vt:lpstr>Bit fields</vt:lpstr>
      <vt:lpstr>Bit field example in CdM-8 assembly</vt:lpstr>
      <vt:lpstr>Variant records</vt:lpstr>
      <vt:lpstr>Tagged variant records</vt:lpstr>
      <vt:lpstr>Prefix codes</vt:lpstr>
      <vt:lpstr>Prefix codes: examples</vt:lpstr>
      <vt:lpstr>Other examples of prefix codes</vt:lpstr>
      <vt:lpstr>UTF-8</vt:lpstr>
      <vt:lpstr>Machine-readable languages</vt:lpstr>
      <vt:lpstr>Parsers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  Data structures (cont.)</dc:title>
  <dc:creator>Dmitry Irtegov</dc:creator>
  <cp:lastModifiedBy>Dmitry Irtegov</cp:lastModifiedBy>
  <cp:revision>16</cp:revision>
  <dcterms:created xsi:type="dcterms:W3CDTF">2018-10-16T16:59:21Z</dcterms:created>
  <dcterms:modified xsi:type="dcterms:W3CDTF">2018-10-16T19:41:47Z</dcterms:modified>
</cp:coreProperties>
</file>